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Arial Black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97429AC-26E2-498E-BB56-1FE8EFDBAB55}">
  <a:tblStyle styleId="{D97429AC-26E2-498E-BB56-1FE8EFDBAB5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fill>
          <a:solidFill>
            <a:srgbClr val="F8D6CC"/>
          </a:solidFill>
        </a:fill>
      </a:tcStyle>
    </a:band1H>
    <a:band2H>
      <a:tcTxStyle/>
    </a:band2H>
    <a:band1V>
      <a:tcTxStyle/>
      <a:tcStyle>
        <a:fill>
          <a:solidFill>
            <a:srgbClr val="F8D6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ED7D3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ED7D3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D7D3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ED7D3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d2cf80e1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d2cf80e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d2cf80e1e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d2cf80e1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2cf80e1e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d2cf80e1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d98bada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d98bada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d9d53764f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d9d53764f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d98badaa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d98bada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d98badaa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d98badaa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d98bada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d98bada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d9d53764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d9d53764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d98badaaf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d98bada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d98badaa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d98badaa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d2cf80e1e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d2cf80e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9d53764f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d9d53764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d2cf80e1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d2cf80e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Contains: What exactly we plan to speak about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d2cf80e1e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d2cf80e1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d9d53764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d9d53764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d2cf80e1e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d2cf80e1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d98badaaf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d98bada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1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751382" y="584213"/>
            <a:ext cx="7641300" cy="3975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4"/>
          <p:cNvSpPr txBox="1"/>
          <p:nvPr>
            <p:ph type="ctrTitle"/>
          </p:nvPr>
        </p:nvSpPr>
        <p:spPr>
          <a:xfrm>
            <a:off x="1143000" y="84480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3400">
                <a:latin typeface="Arial Black"/>
                <a:ea typeface="Arial Black"/>
                <a:cs typeface="Arial Black"/>
                <a:sym typeface="Arial Black"/>
              </a:rPr>
              <a:t>Celestial Navigation through Zenith-Image Analysis</a:t>
            </a:r>
            <a:endParaRPr b="0" i="0" sz="3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751503" y="2890025"/>
            <a:ext cx="38205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Austin Kreulach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Arkansas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Engineering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4572003" y="2893525"/>
            <a:ext cx="38205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Harrison Welch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Austin Peay State University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Department of Computer Science and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Information Technology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96" y="660421"/>
            <a:ext cx="986275" cy="9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750" y="660425"/>
            <a:ext cx="987552" cy="98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3"/>
          <p:cNvGrpSpPr/>
          <p:nvPr/>
        </p:nvGrpSpPr>
        <p:grpSpPr>
          <a:xfrm>
            <a:off x="5075100" y="2183498"/>
            <a:ext cx="3138000" cy="1584684"/>
            <a:chOff x="4129350" y="2675110"/>
            <a:chExt cx="3138000" cy="1584684"/>
          </a:xfrm>
        </p:grpSpPr>
        <p:pic>
          <p:nvPicPr>
            <p:cNvPr id="183" name="Google Shape;18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9350" y="2675113"/>
              <a:ext cx="1569000" cy="1581912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4" name="Google Shape;18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8350" y="2675110"/>
              <a:ext cx="1569000" cy="1584684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85" name="Google Shape;185;p23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3"/>
          <p:cNvSpPr txBox="1"/>
          <p:nvPr>
            <p:ph type="title"/>
          </p:nvPr>
        </p:nvSpPr>
        <p:spPr>
          <a:xfrm>
            <a:off x="313075" y="143525"/>
            <a:ext cx="838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Proposed Method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118525" y="1049050"/>
            <a:ext cx="4236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Collect images and record UTC time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Analyze with Astrometry.net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Determine latitude and longitude using RA, declination, and GAST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7674" y="3362638"/>
            <a:ext cx="1447325" cy="16999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cxnSp>
        <p:nvCxnSpPr>
          <p:cNvPr id="190" name="Google Shape;190;p23"/>
          <p:cNvCxnSpPr/>
          <p:nvPr/>
        </p:nvCxnSpPr>
        <p:spPr>
          <a:xfrm>
            <a:off x="5963975" y="1299325"/>
            <a:ext cx="8100" cy="7347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3"/>
          <p:cNvCxnSpPr/>
          <p:nvPr/>
        </p:nvCxnSpPr>
        <p:spPr>
          <a:xfrm rot="10800000">
            <a:off x="5660075" y="1315475"/>
            <a:ext cx="306600" cy="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3"/>
          <p:cNvCxnSpPr/>
          <p:nvPr/>
        </p:nvCxnSpPr>
        <p:spPr>
          <a:xfrm>
            <a:off x="8689300" y="2452450"/>
            <a:ext cx="8100" cy="7347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3"/>
          <p:cNvCxnSpPr/>
          <p:nvPr/>
        </p:nvCxnSpPr>
        <p:spPr>
          <a:xfrm rot="10800000">
            <a:off x="8385400" y="2468600"/>
            <a:ext cx="306600" cy="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5277" y="1003276"/>
            <a:ext cx="995100" cy="13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ZWO Camera Test Images</a:t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75" y="1500200"/>
            <a:ext cx="4299903" cy="28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99900" y="4478750"/>
            <a:ext cx="90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ZWO ASI178MM - </a:t>
            </a:r>
            <a:r>
              <a:rPr lang="en-US">
                <a:solidFill>
                  <a:schemeClr val="dk1"/>
                </a:solidFill>
              </a:rPr>
              <a:t>Monochrome, 6.4 Megapixel, 3096*2080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225" y="1500200"/>
            <a:ext cx="4299903" cy="288882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361175" y="1054525"/>
            <a:ext cx="19677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170° </a:t>
            </a:r>
            <a:r>
              <a:rPr lang="en-US" sz="2400"/>
              <a:t>Fisheye</a:t>
            </a:r>
            <a:endParaRPr sz="2400"/>
          </a:p>
        </p:txBody>
      </p:sp>
      <p:sp>
        <p:nvSpPr>
          <p:cNvPr id="205" name="Google Shape;205;p24"/>
          <p:cNvSpPr txBox="1"/>
          <p:nvPr/>
        </p:nvSpPr>
        <p:spPr>
          <a:xfrm>
            <a:off x="4441475" y="1054525"/>
            <a:ext cx="46494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26.2183</a:t>
            </a:r>
            <a:r>
              <a:rPr lang="en-US" sz="2400">
                <a:solidFill>
                  <a:schemeClr val="dk1"/>
                </a:solidFill>
              </a:rPr>
              <a:t>°</a:t>
            </a:r>
            <a:r>
              <a:rPr lang="en-US" sz="2400"/>
              <a:t> by 17.8014</a:t>
            </a:r>
            <a:r>
              <a:rPr lang="en-US" sz="2400">
                <a:solidFill>
                  <a:schemeClr val="dk1"/>
                </a:solidFill>
              </a:rPr>
              <a:t>°</a:t>
            </a:r>
            <a:r>
              <a:rPr lang="en-US" sz="2400"/>
              <a:t> Rectilinear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Interpreting Declination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293050" y="1077200"/>
            <a:ext cx="39510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Declination is angle above celestial equator</a:t>
            </a:r>
            <a:endParaRPr sz="16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Celestial equator shares a plane with earthly equator</a:t>
            </a:r>
            <a:endParaRPr sz="16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Latitude is angle above equator</a:t>
            </a:r>
            <a:endParaRPr sz="16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Declination at zenith = latitude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851" y="961600"/>
            <a:ext cx="3071100" cy="36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4973775" y="4514700"/>
            <a:ext cx="38709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http://blog.nameastarlive.com/wp-content/uploads/ra-dec_illustration_wp.jpg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Longitude is angle between Greenwich and observer’s meridian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Right ascension is angle between vernal equinox and observer’s meridian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GAST is time, converted to degrees, between vernal equinox and Greenwich meridian</a:t>
            </a:r>
            <a:endParaRPr sz="1800"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75" y="1358425"/>
            <a:ext cx="4145975" cy="24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4618025" y="4017800"/>
            <a:ext cx="4062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https://www.satyacenter.com/media/wysiwyg/legacy_article_images/article_904_2.jpg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0" y="1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311689" y="978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Interpreting Right Ascension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Value entirely dependent on UTC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Conversion performed using algorithm adopted from USNO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Conversion dependent on: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Julian date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Nutation in longitude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Longitude of ascending lunar node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Mean solar longitude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Obliquity</a:t>
            </a:r>
            <a:endParaRPr sz="1800"/>
          </a:p>
        </p:txBody>
      </p:sp>
      <p:sp>
        <p:nvSpPr>
          <p:cNvPr id="231" name="Google Shape;231;p27"/>
          <p:cNvSpPr txBox="1"/>
          <p:nvPr/>
        </p:nvSpPr>
        <p:spPr>
          <a:xfrm>
            <a:off x="5651950" y="4043950"/>
            <a:ext cx="1881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https://www.usno.navy.mil/USNO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0" y="1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7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311689" y="978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Finding GAST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675" y="1074126"/>
            <a:ext cx="3074161" cy="28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143525"/>
            <a:ext cx="83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Results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800" y="970151"/>
            <a:ext cx="6049377" cy="39860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/>
          <p:nvPr/>
        </p:nvSpPr>
        <p:spPr>
          <a:xfrm>
            <a:off x="0" y="1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311689" y="978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Average Error</a:t>
            </a:r>
            <a:endParaRPr/>
          </a:p>
        </p:txBody>
      </p:sp>
      <p:graphicFrame>
        <p:nvGraphicFramePr>
          <p:cNvPr id="250" name="Google Shape;250;p29"/>
          <p:cNvGraphicFramePr/>
          <p:nvPr/>
        </p:nvGraphicFramePr>
        <p:xfrm>
          <a:off x="1829744" y="38873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{D97429AC-26E2-498E-BB56-1FE8EFDBAB55}</a:tableStyleId>
              </a:tblPr>
              <a:tblGrid>
                <a:gridCol w="1821550"/>
                <a:gridCol w="1502600"/>
                <a:gridCol w="2604250"/>
                <a:gridCol w="1292825"/>
              </a:tblGrid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Mean Value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Absolute Mean Value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Mile Error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20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Latitude Error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~0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.06735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4.65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Longitude Error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.16207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.18500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1800" u="none" cap="none" strike="noStrike"/>
                        <a:t>12.8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065" y="984350"/>
            <a:ext cx="4741684" cy="278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/>
        </p:nvSpPr>
        <p:spPr>
          <a:xfrm>
            <a:off x="100275" y="1020675"/>
            <a:ext cx="41007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Note latitude averages to zero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Longitude does not, indicating bias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Average error for longitude is vastly larger than for latitude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/>
        </p:nvSpPr>
        <p:spPr>
          <a:xfrm>
            <a:off x="0" y="1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0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311689" y="978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Magic Constant</a:t>
            </a:r>
            <a:endParaRPr/>
          </a:p>
        </p:txBody>
      </p:sp>
      <p:graphicFrame>
        <p:nvGraphicFramePr>
          <p:cNvPr id="260" name="Google Shape;260;p30"/>
          <p:cNvGraphicFramePr/>
          <p:nvPr/>
        </p:nvGraphicFramePr>
        <p:xfrm>
          <a:off x="77544" y="36237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{D97429AC-26E2-498E-BB56-1FE8EFDBAB55}</a:tableStyleId>
              </a:tblPr>
              <a:tblGrid>
                <a:gridCol w="1595475"/>
                <a:gridCol w="1595475"/>
                <a:gridCol w="1595475"/>
              </a:tblGrid>
              <a:tr h="44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800" u="none" cap="none" strike="noStrike"/>
                        <a:t>Mean Value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800" u="none" cap="none" strike="noStrike"/>
                        <a:t>Error(miles)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4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800" u="none" cap="none" strike="noStrike"/>
                        <a:t>Before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800" u="none" cap="none" strike="noStrike"/>
                        <a:t>.16207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800" u="none" cap="none" strike="noStrike"/>
                        <a:t>12.8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4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800" u="none" cap="none" strike="noStrike"/>
                        <a:t>After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800" u="none" cap="none" strike="noStrike"/>
                        <a:t>9.16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61" name="Google Shape;2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0" y="939425"/>
            <a:ext cx="4373560" cy="25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/>
        </p:nvSpPr>
        <p:spPr>
          <a:xfrm>
            <a:off x="4792575" y="1100900"/>
            <a:ext cx="39804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Adjusting for magic constant reduces error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Undertested outside sample set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>
            <a:off x="0" y="1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311689" y="978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Field Experiment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226" y="960120"/>
            <a:ext cx="2985860" cy="20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900" y="3059351"/>
            <a:ext cx="2985875" cy="200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226" y="3059350"/>
            <a:ext cx="2985852" cy="200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1912" y="960120"/>
            <a:ext cx="2985852" cy="2005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0" y="1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2"/>
          <p:cNvSpPr txBox="1"/>
          <p:nvPr>
            <p:ph type="title"/>
          </p:nvPr>
        </p:nvSpPr>
        <p:spPr>
          <a:xfrm>
            <a:off x="311700" y="143525"/>
            <a:ext cx="83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Conclusions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1" name="Google Shape;281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System able to determine position to within twelve mile radius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Method too imprecise for primary navigation, but suitable for supporting INS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Potential explanations of bias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Stellarium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Astrometry.net</a:t>
            </a: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05026"/>
            <a:ext cx="4231149" cy="39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143525"/>
            <a:ext cx="83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b="0" i="0" lang="en-US" sz="33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Presentation Structure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Overview and Background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Our Tools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Proposed Method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Results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Conclusions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Potential for Future Researchers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0" y="1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311689" y="978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Latitude and Longitude</a:t>
            </a:r>
            <a:endParaRPr/>
          </a:p>
        </p:txBody>
      </p:sp>
      <p:sp>
        <p:nvSpPr>
          <p:cNvPr id="290" name="Google Shape;290;p33"/>
          <p:cNvSpPr txBox="1"/>
          <p:nvPr/>
        </p:nvSpPr>
        <p:spPr>
          <a:xfrm>
            <a:off x="192025" y="1005038"/>
            <a:ext cx="47091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Latitude error: 4.56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Longitude error: between 12.8 and 9.16</a:t>
            </a:r>
            <a:endParaRPr sz="2000"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400" y="1021801"/>
            <a:ext cx="3756200" cy="290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00" y="2343075"/>
            <a:ext cx="4347648" cy="23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/>
          <p:nvPr/>
        </p:nvSpPr>
        <p:spPr>
          <a:xfrm>
            <a:off x="142325" y="4605925"/>
            <a:ext cx="4347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99999"/>
                </a:solidFill>
              </a:rPr>
              <a:t>https://www.rmg.co.uk/sites/default/files/styles/rmg_landscape_medium/public/Harrison%20H1%20blog.jpg?itok=_BWd6c3w</a:t>
            </a:r>
            <a:endParaRPr sz="800">
              <a:solidFill>
                <a:srgbClr val="999999"/>
              </a:solidFill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5224350" y="4048100"/>
            <a:ext cx="3756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99999"/>
                </a:solidFill>
              </a:rPr>
              <a:t>http://unusualhistoricals.blogspot.com/2016/07/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4"/>
          <p:cNvSpPr txBox="1"/>
          <p:nvPr>
            <p:ph type="title"/>
          </p:nvPr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Potential for Future Researchers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118525" y="1049050"/>
            <a:ext cx="364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Combine with INS</a:t>
            </a:r>
            <a:endParaRPr/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Filtering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Find the magic constant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Testing outside Stellarium</a:t>
            </a:r>
            <a:endParaRPr/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Simulated or field</a:t>
            </a:r>
            <a:endParaRPr/>
          </a:p>
          <a:p>
            <a: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Observatory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Star trail analysis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Optical flow</a:t>
            </a: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200" y="1072714"/>
            <a:ext cx="5080174" cy="336907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/>
        </p:nvSpPr>
        <p:spPr>
          <a:xfrm>
            <a:off x="3910675" y="4543250"/>
            <a:ext cx="4931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https://i.kinja-img.com/gawker-media/image/upload/s--qpmp73Ax--/c_fit,f_auto,fl_progressive,q_80,w_636/girka2ijae6givozeqld.jpg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Overview of Celestial Navigation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Our Tools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Proposed Method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Results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Conclusion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Potential for Future Researchers</a:t>
            </a: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176789" y="1435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-16774"/>
            <a:ext cx="9144000" cy="86943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257175" y="143525"/>
            <a:ext cx="844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Overview and Background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57175" y="1692200"/>
            <a:ext cx="43149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GPS-denied Homing for UAVs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Transition to greater problem</a:t>
            </a:r>
            <a:endParaRPr sz="24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75" y="1281400"/>
            <a:ext cx="3460401" cy="34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Overview of Celestial Navigation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00" y="961600"/>
            <a:ext cx="4544676" cy="3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78675" y="4623650"/>
            <a:ext cx="48951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https://web.archive.org/web/20140813074310/http://www.fedstats.gov/kids/mapstats/concepts_latlg.html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851" y="961600"/>
            <a:ext cx="3071100" cy="36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4973775" y="4514700"/>
            <a:ext cx="38709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http://blog.nameastarlive.com/wp-content/uploads/ra-dec_illustration_wp.jpg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290725" y="143525"/>
            <a:ext cx="840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Our Tools</a:t>
            </a:r>
            <a:endParaRPr b="0" i="0" sz="33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118525" y="1049050"/>
            <a:ext cx="364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/>
              <a:t>ZWO Camera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Astrometry.net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Stellarium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3400" y="1671312"/>
            <a:ext cx="3977200" cy="26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629100" y="4465450"/>
            <a:ext cx="1885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Capture from Astrometry.net’s Gallery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275" y="926300"/>
            <a:ext cx="1672733" cy="223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4663" y="3238175"/>
            <a:ext cx="1810275" cy="18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ZWO Camera and Lens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311700" y="4407500"/>
            <a:ext cx="21828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https://astronomy-imaging-camera.com/product/asi178mm-mono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6288750" y="959850"/>
            <a:ext cx="27123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Monochrome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6.4 Megapixel 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Max Res: 3096*2080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Read noise: 2.2e - 1.4e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16mm focal length lens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25.9</a:t>
            </a:r>
            <a:r>
              <a:rPr lang="en-US">
                <a:solidFill>
                  <a:schemeClr val="dk1"/>
                </a:solidFill>
              </a:rPr>
              <a:t>°</a:t>
            </a:r>
            <a:r>
              <a:rPr lang="en-US"/>
              <a:t> x 19.5°</a:t>
            </a:r>
            <a:endParaRPr/>
          </a:p>
        </p:txBody>
      </p:sp>
      <p:pic>
        <p:nvPicPr>
          <p:cNvPr descr="ASI178MM QE"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50" y="1057050"/>
            <a:ext cx="2465201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38245" l="58349" r="28081" t="30833"/>
          <a:stretch/>
        </p:blipFill>
        <p:spPr>
          <a:xfrm>
            <a:off x="390050" y="2696975"/>
            <a:ext cx="2541696" cy="16441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520900" y="781900"/>
            <a:ext cx="14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Mono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520900" y="2513250"/>
            <a:ext cx="14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546" y="959851"/>
            <a:ext cx="2989557" cy="398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Image Modification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1403775" y="927450"/>
            <a:ext cx="14973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Defishing</a:t>
            </a:r>
            <a:endParaRPr sz="2400"/>
          </a:p>
        </p:txBody>
      </p:sp>
      <p:sp>
        <p:nvSpPr>
          <p:cNvPr id="151" name="Google Shape;151;p20"/>
          <p:cNvSpPr txBox="1"/>
          <p:nvPr/>
        </p:nvSpPr>
        <p:spPr>
          <a:xfrm>
            <a:off x="5799025" y="927450"/>
            <a:ext cx="23316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Image Stacking</a:t>
            </a:r>
            <a:endParaRPr sz="2400"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675" y="1393375"/>
            <a:ext cx="2712297" cy="182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675" y="3271200"/>
            <a:ext cx="2712297" cy="182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75" y="1393389"/>
            <a:ext cx="2712297" cy="182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275" y="3271199"/>
            <a:ext cx="2712297" cy="182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02300"/>
            <a:ext cx="2308174" cy="15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2" y="2874336"/>
            <a:ext cx="2308174" cy="2034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-27774" y="4847100"/>
            <a:ext cx="2987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Screenshot from Sellarium uploaded into nova.astrometry.net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2906575" y="1175450"/>
            <a:ext cx="59256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algorithm relies on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FITS files divided into HEALpix tiles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Tycho-2 and 2-MASS surveys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Builds “quads” which are groupings of 4 stars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most distant points forming an axis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remaining star locations about that axis are hashed and stored in a database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Bayesian decision of passing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viable “quad”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Expectation of at least 1 million hashes for the entire night sky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RA and DEC of the input image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959325" y="4637700"/>
            <a:ext cx="6184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Dustin Lang, David W. Hogg, Keir Mierle, Michael Blanton, Sam Roweis. “Astrometry.net: Blind  astrometric calibration of arbitrary  astronomical images.” 2009. Accessed June 14, 2018. https://arxiv.org/pdf/0910.2233.pdf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7383" y="3369562"/>
            <a:ext cx="2258025" cy="1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356475" y="79525"/>
            <a:ext cx="82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Astrometry.net</a:t>
            </a:r>
            <a:endParaRPr sz="3300"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6">
            <a:alphaModFix/>
          </a:blip>
          <a:srcRect b="59881" l="27969" r="65584" t="17269"/>
          <a:stretch/>
        </p:blipFill>
        <p:spPr>
          <a:xfrm>
            <a:off x="7012575" y="3369550"/>
            <a:ext cx="1037174" cy="1043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/>
          <p:nvPr/>
        </p:nvSpPr>
        <p:spPr>
          <a:xfrm>
            <a:off x="0" y="-16774"/>
            <a:ext cx="9144000" cy="869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311689" y="8104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Black"/>
              <a:buNone/>
            </a:pPr>
            <a:r>
              <a:rPr lang="en-US" sz="3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Stellarium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925" y="2487051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650" y="1562975"/>
            <a:ext cx="4645624" cy="348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214075" y="1062600"/>
            <a:ext cx="38445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Astronomy simulation software used as a testbed to easily produce data en masse for analysis.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